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9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7663B-01EE-4D27-B6B8-967932AFFB1A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04E83-3A76-47C2-B23E-88D5C2E17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4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8D1-F151-4A1A-AFA6-1FCB5125A92E}" type="datetime1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0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2360F-72F0-40E4-9497-E500D92B1CFF}" type="datetime1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37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16CB8-DFD9-47B7-B7FB-CD991A84E186}" type="datetime1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1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2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C26D-52F0-48CD-A26B-03EAFD2B9DF3}" type="datetime1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0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BBECA-3C0A-4CD9-9812-4FBF50F0829F}" type="datetime1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4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F0E8-360B-4BB4-8873-CE1C24987C49}" type="datetime1">
              <a:rPr lang="en-US" smtClean="0"/>
              <a:t>8/4/2023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C237-DA93-4873-9F13-2D421E4D5784}" type="datetime1">
              <a:rPr lang="en-US" smtClean="0"/>
              <a:t>8/4/2023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3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7881F-D2DD-4759-A335-6ECF54EA6174}" type="datetime1">
              <a:rPr lang="en-US" smtClean="0"/>
              <a:t>8/4/2023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2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FE89D-0E68-4F88-8280-A11E17E07B1E}" type="datetime1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6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0482-3831-4044-A267-EC94C1533077}" type="datetime1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52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8A5E2-79BB-466B-93AD-FE62946A96F1}" type="datetime1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81400" y="494521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מערכת חישה וטלמטריה</a:t>
            </a:r>
            <a:r>
              <a:rPr lang="he-IL" dirty="0"/>
              <a:t/>
            </a:r>
            <a:br>
              <a:rPr lang="he-IL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algn="ctr"/>
            <a:r>
              <a:rPr lang="he-IL" b="1" u="sng" dirty="0">
                <a:latin typeface="David" panose="020E0502060401010101" pitchFamily="34" charset="-79"/>
                <a:cs typeface="David" panose="020E0502060401010101" pitchFamily="34" charset="-79"/>
              </a:rPr>
              <a:t>מספר הפרויקט: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22-1-1-2666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/>
            </a:r>
            <a:b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b="1" u="sng" dirty="0">
                <a:latin typeface="David" panose="020E0502060401010101" pitchFamily="34" charset="-79"/>
                <a:cs typeface="David" panose="020E0502060401010101" pitchFamily="34" charset="-79"/>
              </a:rPr>
              <a:t>שמות הסטודנטים: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יונתן אמיר, יורי </a:t>
            </a:r>
            <a:r>
              <a:rPr lang="he-IL" dirty="0" err="1" smtClean="0">
                <a:latin typeface="David" panose="020E0502060401010101" pitchFamily="34" charset="-79"/>
                <a:cs typeface="David" panose="020E0502060401010101" pitchFamily="34" charset="-79"/>
              </a:rPr>
              <a:t>לוקאץ</a:t>
            </a:r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'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/>
            </a:r>
            <a:b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b="1" u="sng" dirty="0">
                <a:latin typeface="David" panose="020E0502060401010101" pitchFamily="34" charset="-79"/>
                <a:cs typeface="David" panose="020E0502060401010101" pitchFamily="34" charset="-79"/>
              </a:rPr>
              <a:t>שם המנחה: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שמחה </a:t>
            </a:r>
            <a:r>
              <a:rPr lang="he-IL" dirty="0" err="1" smtClean="0">
                <a:latin typeface="David" panose="020E0502060401010101" pitchFamily="34" charset="-79"/>
                <a:cs typeface="David" panose="020E0502060401010101" pitchFamily="34" charset="-79"/>
              </a:rPr>
              <a:t>לייבוביץ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/>
            </a:r>
            <a:b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b="1" u="sng" dirty="0">
                <a:latin typeface="David" panose="020E0502060401010101" pitchFamily="34" charset="-79"/>
                <a:cs typeface="David" panose="020E0502060401010101" pitchFamily="34" charset="-79"/>
              </a:rPr>
              <a:t>מקום ביצוע הפרויקט: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אוניברסיטת תל אביב</a:t>
            </a:r>
            <a:b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b="1" u="sng" dirty="0">
                <a:latin typeface="David" panose="020E0502060401010101" pitchFamily="34" charset="-79"/>
                <a:cs typeface="David" panose="020E0502060401010101" pitchFamily="34" charset="-79"/>
              </a:rPr>
              <a:t>חתימת המנחה למצגת: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8/4/2023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83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kern="0" dirty="0" smtClean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נושא הפרויקט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>
            <a:normAutofit fontScale="92500"/>
          </a:bodyPr>
          <a:lstStyle/>
          <a:p>
            <a:pPr algn="just" rtl="1">
              <a:lnSpc>
                <a:spcPct val="210000"/>
              </a:lnSpc>
            </a:pPr>
            <a:r>
              <a:rPr lang="he-IL" sz="2000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פרויקט גמר זה עוסק בבניית תשתית מבוססת </a:t>
            </a:r>
            <a:r>
              <a:rPr lang="en-US" sz="2000" b="1" kern="0" dirty="0" smtClean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Arduino</a:t>
            </a:r>
            <a:r>
              <a:rPr lang="he-IL" sz="2000" kern="0" dirty="0" smtClean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עבור </a:t>
            </a:r>
            <a:r>
              <a:rPr lang="he-IL" sz="2000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פרויקטים עתידיים בהנדסת חשמל בדגש על פרויקטים בתחום הפיזיותרפיה.</a:t>
            </a:r>
          </a:p>
          <a:p>
            <a:pPr algn="just" rtl="1">
              <a:lnSpc>
                <a:spcPct val="210000"/>
              </a:lnSpc>
            </a:pPr>
            <a:r>
              <a:rPr lang="he-IL" sz="2000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פרויקטים רבים שנעשים בפקולטה להנדסה עוסקים בין היתר ביצור תשתיות חומרה ותוכנה עצמיות אשר ייחודיות עבור הצרכים הנקודתיים שלהם לפרויקטים.</a:t>
            </a:r>
          </a:p>
          <a:p>
            <a:pPr algn="just" rtl="1">
              <a:lnSpc>
                <a:spcPct val="210000"/>
              </a:lnSpc>
            </a:pPr>
            <a:r>
              <a:rPr lang="he-IL" sz="2000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בפרויקט זה, אנו ניתן מענה לצורך זה על ידי כך שנספק </a:t>
            </a:r>
            <a:r>
              <a:rPr lang="he-IL" sz="2000" b="1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תשתית אחידה ורחבה</a:t>
            </a:r>
            <a:r>
              <a:rPr lang="he-IL" sz="2000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ככל הניתן בעבור פרויקטים אחרים שיהיו זקוקים לה.</a:t>
            </a:r>
          </a:p>
          <a:p>
            <a:pPr algn="just" rtl="1">
              <a:lnSpc>
                <a:spcPct val="210000"/>
              </a:lnSpc>
            </a:pPr>
            <a:r>
              <a:rPr lang="he-IL" sz="2000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סביבת העבודה והתשתית תכיל את </a:t>
            </a:r>
            <a:r>
              <a:rPr lang="he-IL" sz="2000" b="1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כניסות הסנסורים השונים </a:t>
            </a:r>
            <a:r>
              <a:rPr lang="he-IL" sz="2000" b="1" kern="0" dirty="0" smtClean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ויציאותיהם </a:t>
            </a:r>
            <a:r>
              <a:rPr lang="he-IL" sz="2000" kern="0" dirty="0" smtClean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ובנוסף לכך חיווים ויזואליים וצלילים.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8/4/2023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4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kern="0" dirty="0" smtClean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נושא הפרויקט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>
            <a:normAutofit/>
          </a:bodyPr>
          <a:lstStyle/>
          <a:p>
            <a:pPr algn="just" rtl="1">
              <a:lnSpc>
                <a:spcPct val="200000"/>
              </a:lnSpc>
            </a:pPr>
            <a:r>
              <a:rPr lang="he-IL" sz="2000" kern="0" dirty="0">
                <a:latin typeface="David" panose="020E0502060401010101" pitchFamily="34" charset="-79"/>
                <a:cs typeface="David" panose="020E0502060401010101" pitchFamily="34" charset="-79"/>
              </a:rPr>
              <a:t>מהות הפרויקט היא ליצור </a:t>
            </a:r>
            <a:r>
              <a:rPr lang="he-IL" sz="2000" b="1" kern="0" dirty="0">
                <a:latin typeface="David" panose="020E0502060401010101" pitchFamily="34" charset="-79"/>
                <a:cs typeface="David" panose="020E0502060401010101" pitchFamily="34" charset="-79"/>
              </a:rPr>
              <a:t>סביבת עבודה ידידותית אשר כניסותיה </a:t>
            </a:r>
            <a:r>
              <a:rPr lang="he-IL" sz="2000" kern="0" dirty="0">
                <a:latin typeface="David" panose="020E0502060401010101" pitchFamily="34" charset="-79"/>
                <a:cs typeface="David" panose="020E0502060401010101" pitchFamily="34" charset="-79"/>
              </a:rPr>
              <a:t>יהיו סנסורים </a:t>
            </a:r>
            <a:r>
              <a:rPr lang="he-IL" sz="2000" kern="0" dirty="0" smtClean="0">
                <a:latin typeface="David" panose="020E0502060401010101" pitchFamily="34" charset="-79"/>
                <a:cs typeface="David" panose="020E0502060401010101" pitchFamily="34" charset="-79"/>
              </a:rPr>
              <a:t>(מצלמה תרמית, מד מרחק, מד לחץ, מד דופק ולחץ דם). פרויקט </a:t>
            </a:r>
            <a:r>
              <a:rPr lang="he-IL" sz="2000" kern="0" dirty="0">
                <a:latin typeface="David" panose="020E0502060401010101" pitchFamily="34" charset="-79"/>
                <a:cs typeface="David" panose="020E0502060401010101" pitchFamily="34" charset="-79"/>
              </a:rPr>
              <a:t>זה יכיל </a:t>
            </a:r>
            <a:r>
              <a:rPr lang="he-IL" sz="2000" b="1" kern="0" dirty="0">
                <a:latin typeface="David" panose="020E0502060401010101" pitchFamily="34" charset="-79"/>
                <a:cs typeface="David" panose="020E0502060401010101" pitchFamily="34" charset="-79"/>
              </a:rPr>
              <a:t>תיעוד </a:t>
            </a:r>
            <a:r>
              <a:rPr lang="he-IL" sz="2000" b="1" kern="0" dirty="0" smtClean="0">
                <a:latin typeface="David" panose="020E0502060401010101" pitchFamily="34" charset="-79"/>
                <a:cs typeface="David" panose="020E0502060401010101" pitchFamily="34" charset="-79"/>
              </a:rPr>
              <a:t>של </a:t>
            </a:r>
            <a:r>
              <a:rPr lang="he-IL" sz="2000" b="1" kern="0" dirty="0">
                <a:latin typeface="David" panose="020E0502060401010101" pitchFamily="34" charset="-79"/>
                <a:cs typeface="David" panose="020E0502060401010101" pitchFamily="34" charset="-79"/>
              </a:rPr>
              <a:t>החומרה והתוכנה </a:t>
            </a:r>
            <a:r>
              <a:rPr lang="he-IL" sz="2000" b="1" kern="0" dirty="0" smtClean="0">
                <a:latin typeface="David" panose="020E0502060401010101" pitchFamily="34" charset="-79"/>
                <a:cs typeface="David" panose="020E0502060401010101" pitchFamily="34" charset="-79"/>
              </a:rPr>
              <a:t>והאינטראקציה ביניהם</a:t>
            </a:r>
            <a:r>
              <a:rPr lang="he-IL" sz="2000" kern="0" dirty="0">
                <a:latin typeface="David" panose="020E0502060401010101" pitchFamily="34" charset="-79"/>
                <a:cs typeface="David" panose="020E0502060401010101" pitchFamily="34" charset="-79"/>
              </a:rPr>
              <a:t>, זאת על מנת להקל על אלו שישתמשו בתשתית זו וירצו לשפרה</a:t>
            </a:r>
            <a:r>
              <a:rPr lang="he-IL" sz="2000" kern="0" dirty="0" smtClean="0"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  <a:endParaRPr lang="he-IL" sz="2000" kern="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just" rtl="1">
              <a:lnSpc>
                <a:spcPct val="200000"/>
              </a:lnSpc>
            </a:pPr>
            <a:r>
              <a:rPr lang="he-IL" sz="2000" kern="0" dirty="0">
                <a:latin typeface="David" panose="020E0502060401010101" pitchFamily="34" charset="-79"/>
                <a:cs typeface="David" panose="020E0502060401010101" pitchFamily="34" charset="-79"/>
              </a:rPr>
              <a:t>התיעוד יכיל פירוט של </a:t>
            </a:r>
            <a:r>
              <a:rPr lang="he-IL" sz="2000" b="1" kern="0" dirty="0">
                <a:latin typeface="David" panose="020E0502060401010101" pitchFamily="34" charset="-79"/>
                <a:cs typeface="David" panose="020E0502060401010101" pitchFamily="34" charset="-79"/>
              </a:rPr>
              <a:t>סביבת העבודה</a:t>
            </a:r>
            <a:r>
              <a:rPr lang="he-IL" sz="2000" kern="0" dirty="0">
                <a:latin typeface="David" panose="020E0502060401010101" pitchFamily="34" charset="-79"/>
                <a:cs typeface="David" panose="020E0502060401010101" pitchFamily="34" charset="-79"/>
              </a:rPr>
              <a:t>, </a:t>
            </a:r>
            <a:r>
              <a:rPr lang="he-IL" sz="2000" b="1" kern="0" dirty="0" smtClean="0">
                <a:latin typeface="David" panose="020E0502060401010101" pitchFamily="34" charset="-79"/>
                <a:cs typeface="David" panose="020E0502060401010101" pitchFamily="34" charset="-79"/>
              </a:rPr>
              <a:t>הרכיבים הקיימים בה</a:t>
            </a:r>
            <a:r>
              <a:rPr lang="he-IL" sz="2000" kern="0" dirty="0" smtClean="0">
                <a:latin typeface="David" panose="020E0502060401010101" pitchFamily="34" charset="-79"/>
                <a:cs typeface="David" panose="020E0502060401010101" pitchFamily="34" charset="-79"/>
              </a:rPr>
              <a:t>, וכל </a:t>
            </a:r>
            <a:r>
              <a:rPr lang="he-IL" sz="2000" b="1" kern="0" dirty="0" smtClean="0">
                <a:latin typeface="David" panose="020E0502060401010101" pitchFamily="34" charset="-79"/>
                <a:cs typeface="David" panose="020E0502060401010101" pitchFamily="34" charset="-79"/>
              </a:rPr>
              <a:t>החווטים</a:t>
            </a:r>
            <a:r>
              <a:rPr lang="he-IL" sz="2000" kern="0" dirty="0" smtClean="0">
                <a:latin typeface="David" panose="020E0502060401010101" pitchFamily="34" charset="-79"/>
                <a:cs typeface="David" panose="020E0502060401010101" pitchFamily="34" charset="-79"/>
              </a:rPr>
              <a:t> הנדרשים.</a:t>
            </a:r>
          </a:p>
          <a:p>
            <a:pPr algn="just" rtl="1">
              <a:lnSpc>
                <a:spcPct val="200000"/>
              </a:lnSpc>
            </a:pPr>
            <a:endParaRPr lang="en-US" sz="2000" kern="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8/4/2023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דרישות המערכת המעודכנת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>
            <a:normAutofit fontScale="92500" lnSpcReduction="10000"/>
          </a:bodyPr>
          <a:lstStyle/>
          <a:p>
            <a:pPr marL="0" indent="0" algn="r" rtl="1">
              <a:buNone/>
            </a:pPr>
            <a:r>
              <a:rPr lang="he-IL" sz="2000" u="sng" dirty="0">
                <a:latin typeface="David" panose="020E0502060401010101" pitchFamily="34" charset="-79"/>
                <a:cs typeface="David" panose="020E0502060401010101" pitchFamily="34" charset="-79"/>
              </a:rPr>
              <a:t>דרישות הפרויקט:</a:t>
            </a: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בניית </a:t>
            </a:r>
            <a:r>
              <a:rPr lang="he-IL" sz="20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תשתית חומרה ותוכנה 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בהתאם לדרישות אשר יתוכננו בשלב הראשוני של הניסוי.</a:t>
            </a:r>
            <a:endParaRPr lang="en-US" sz="20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תכנון </a:t>
            </a:r>
            <a:r>
              <a:rPr lang="he-IL" sz="20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וכתיבת הממשק בין החיישנים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השונים </a:t>
            </a:r>
            <a:r>
              <a:rPr lang="he-IL" sz="2000" dirty="0" smtClean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לבין הבקר </a:t>
            </a:r>
            <a:r>
              <a:rPr lang="en-US" sz="2000" dirty="0" smtClean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M5Stack</a:t>
            </a:r>
            <a:r>
              <a:rPr lang="he-IL" sz="2000" dirty="0" smtClean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ואפשרות ממשק מול המחשב הראשי(</a:t>
            </a:r>
            <a:r>
              <a:rPr lang="en-US" sz="2000" dirty="0" smtClean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Raspberry PI</a:t>
            </a:r>
            <a:r>
              <a:rPr lang="he-IL" sz="2000" dirty="0" smtClean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).</a:t>
            </a: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b="1" dirty="0" smtClean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תיעוד</a:t>
            </a:r>
            <a:r>
              <a:rPr lang="he-IL" sz="2000" dirty="0" smtClean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המערכת בצורה מפורטת ונוחה.</a:t>
            </a:r>
          </a:p>
          <a:p>
            <a:pPr marL="0" indent="0" algn="r" rtl="1">
              <a:lnSpc>
                <a:spcPct val="120000"/>
              </a:lnSpc>
              <a:spcAft>
                <a:spcPts val="600"/>
              </a:spcAft>
              <a:buNone/>
            </a:pPr>
            <a:r>
              <a:rPr lang="he-IL" sz="2000" u="sng" dirty="0">
                <a:latin typeface="David" panose="020E0502060401010101" pitchFamily="34" charset="-79"/>
                <a:cs typeface="David" panose="020E0502060401010101" pitchFamily="34" charset="-79"/>
              </a:rPr>
              <a:t>אופן מימוש הפרויקט:</a:t>
            </a: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הגדרת הסנסורים והיציאות הנדרשות לפרויקט, ובחירת כלל החומרה שתתאים באופן מרבי לדרישות הפרויקט.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החלטה על גרסאות תוכנה בהתאם לרכיבים השונים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כתיבת התוכנה </a:t>
            </a: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להרצת הבדיקות השונות והתקשורת בין הרכיבים בסביבת העבודה.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ביצוע </a:t>
            </a:r>
            <a:r>
              <a:rPr lang="he-IL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מבדקים על הסנסורים</a:t>
            </a: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. 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תיעוד מפורט </a:t>
            </a: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של החומרה בה נעשה שימוש וגרסאות התוכנה שבהן נעשה שימוש בבניית התשתית ובשימושה.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algn="just" rtl="1">
              <a:lnSpc>
                <a:spcPct val="200000"/>
              </a:lnSpc>
            </a:pPr>
            <a:endParaRPr lang="en-US" sz="2000" kern="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8/4/2023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28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דרישות המערכת המעודכנת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>
            <a:normAutofit/>
          </a:bodyPr>
          <a:lstStyle/>
          <a:p>
            <a:pPr marL="0" marR="0" indent="0" algn="just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he-IL" sz="2400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תוצרי הפרויקט:</a:t>
            </a:r>
            <a:endParaRPr lang="en-US" sz="2400" u="sng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התוצר המוגמר יהיה </a:t>
            </a:r>
            <a:r>
              <a:rPr lang="he-IL" sz="20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אב טיפוס 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שיענה על כל הדרישות והצרכים שפירטנו קודם ויהווה תשתית איכותית לפרויקטים בתחום הפיזיותרפיה.</a:t>
            </a:r>
            <a:endParaRPr lang="en-US" sz="20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</a:t>
            </a:r>
            <a:r>
              <a:rPr lang="he-IL" sz="20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מסמך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שמתאר באופן מפורט וויזואלי את החיבורים השונים ואת ההפעלה של כל אחד מרכיבי המערכת. </a:t>
            </a:r>
            <a:endParaRPr lang="en-US" sz="20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b="1" dirty="0">
                <a:latin typeface="David" panose="020E0502060401010101" pitchFamily="34" charset="-79"/>
                <a:cs typeface="David" panose="020E0502060401010101" pitchFamily="34" charset="-79"/>
              </a:rPr>
              <a:t>שרטוט המעגל </a:t>
            </a:r>
            <a:r>
              <a:rPr lang="he-IL" sz="2000" dirty="0">
                <a:latin typeface="David" panose="020E0502060401010101" pitchFamily="34" charset="-79"/>
                <a:cs typeface="David" panose="020E0502060401010101" pitchFamily="34" charset="-79"/>
              </a:rPr>
              <a:t>עם </a:t>
            </a:r>
            <a:r>
              <a:rPr lang="he-IL" sz="2000" dirty="0" smtClean="0">
                <a:latin typeface="David" panose="020E0502060401010101" pitchFamily="34" charset="-79"/>
                <a:cs typeface="David" panose="020E0502060401010101" pitchFamily="34" charset="-79"/>
              </a:rPr>
              <a:t>הרכיבים.</a:t>
            </a:r>
            <a:endParaRPr lang="en-US" sz="20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תיאור מילולי 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של סביבת העבודה.</a:t>
            </a:r>
            <a:endParaRPr lang="en-US" sz="20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תיאור התוכנה </a:t>
            </a:r>
            <a:r>
              <a:rPr lang="he-IL" sz="2000" dirty="0" smtClean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שנבנתה, וכיצד ניתן להשתמש בה.</a:t>
            </a:r>
            <a:endParaRPr lang="en-US" sz="2000" kern="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8/4/2023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21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דיאגרמת בלוקים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8/4/2023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6</a:t>
            </a:fld>
            <a:endParaRPr lang="en-US"/>
          </a:p>
        </p:txBody>
      </p:sp>
      <p:pic>
        <p:nvPicPr>
          <p:cNvPr id="10" name="תמונה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108" y="3907914"/>
            <a:ext cx="1026063" cy="862789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989" y="3492575"/>
            <a:ext cx="979730" cy="830677"/>
          </a:xfrm>
          <a:prstGeom prst="rect">
            <a:avLst/>
          </a:prstGeom>
        </p:spPr>
      </p:pic>
      <p:cxnSp>
        <p:nvCxnSpPr>
          <p:cNvPr id="12" name="מחבר מרפקי 11"/>
          <p:cNvCxnSpPr/>
          <p:nvPr/>
        </p:nvCxnSpPr>
        <p:spPr>
          <a:xfrm>
            <a:off x="4052455" y="4017799"/>
            <a:ext cx="1826653" cy="4395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45912" y="4290297"/>
            <a:ext cx="1754235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err="1" smtClean="0"/>
              <a:t>PaHub</a:t>
            </a:r>
            <a:endParaRPr lang="he-IL" sz="1000" dirty="0"/>
          </a:p>
        </p:txBody>
      </p:sp>
      <p:pic>
        <p:nvPicPr>
          <p:cNvPr id="14" name="תמונה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671158" y="1850468"/>
            <a:ext cx="800851" cy="562907"/>
          </a:xfrm>
          <a:prstGeom prst="rect">
            <a:avLst/>
          </a:prstGeom>
        </p:spPr>
      </p:pic>
      <p:sp>
        <p:nvSpPr>
          <p:cNvPr id="15" name="מלבן 14"/>
          <p:cNvSpPr/>
          <p:nvPr/>
        </p:nvSpPr>
        <p:spPr>
          <a:xfrm>
            <a:off x="9548389" y="1348278"/>
            <a:ext cx="1949451" cy="3610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9444234" y="1623386"/>
            <a:ext cx="88363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/>
              <a:t>IMU</a:t>
            </a:r>
            <a:endParaRPr lang="he-IL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9811959" y="979992"/>
            <a:ext cx="14281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Core S3</a:t>
            </a:r>
            <a:endParaRPr lang="he-IL" dirty="0"/>
          </a:p>
        </p:txBody>
      </p:sp>
      <p:pic>
        <p:nvPicPr>
          <p:cNvPr id="18" name="תמונה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692299" y="1815511"/>
            <a:ext cx="790781" cy="104456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94617" y="1631080"/>
            <a:ext cx="88363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/>
              <a:t>LCD</a:t>
            </a:r>
            <a:endParaRPr lang="he-IL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0679805" y="2778493"/>
            <a:ext cx="574443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/>
              <a:t>SPI</a:t>
            </a:r>
            <a:endParaRPr lang="he-IL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9377412" y="2413375"/>
            <a:ext cx="86909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/>
              <a:t>I2C</a:t>
            </a:r>
            <a:endParaRPr lang="he-IL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3248781" y="2984346"/>
            <a:ext cx="57750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 smtClean="0"/>
              <a:t>I2C</a:t>
            </a:r>
            <a:endParaRPr lang="he-IL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2894353" y="900934"/>
            <a:ext cx="1374094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 smtClean="0"/>
              <a:t>Proximity sensor 8x8</a:t>
            </a:r>
            <a:endParaRPr lang="he-IL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4367999" y="3832052"/>
            <a:ext cx="57750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 smtClean="0"/>
              <a:t>I2C</a:t>
            </a:r>
            <a:endParaRPr lang="he-IL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5612849" y="4527477"/>
            <a:ext cx="532517" cy="2308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900" dirty="0" smtClean="0"/>
              <a:t>PORT A</a:t>
            </a:r>
            <a:endParaRPr lang="he-IL" sz="900" dirty="0"/>
          </a:p>
        </p:txBody>
      </p:sp>
      <p:pic>
        <p:nvPicPr>
          <p:cNvPr id="27" name="תמונה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480690" y="5108841"/>
            <a:ext cx="1196975" cy="3552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772651" y="5891763"/>
            <a:ext cx="57750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 smtClean="0"/>
              <a:t>Analog</a:t>
            </a:r>
            <a:endParaRPr lang="he-IL" sz="1100" dirty="0"/>
          </a:p>
        </p:txBody>
      </p:sp>
      <p:pic>
        <p:nvPicPr>
          <p:cNvPr id="29" name="תמונה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2710" y="2178185"/>
            <a:ext cx="691704" cy="763587"/>
          </a:xfrm>
          <a:prstGeom prst="rect">
            <a:avLst/>
          </a:prstGeom>
        </p:spPr>
      </p:pic>
      <p:pic>
        <p:nvPicPr>
          <p:cNvPr id="30" name="תמונה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235" y="1911491"/>
            <a:ext cx="611188" cy="732475"/>
          </a:xfrm>
          <a:prstGeom prst="rect">
            <a:avLst/>
          </a:prstGeom>
        </p:spPr>
      </p:pic>
      <p:cxnSp>
        <p:nvCxnSpPr>
          <p:cNvPr id="31" name="מחבר מרפקי 30"/>
          <p:cNvCxnSpPr/>
          <p:nvPr/>
        </p:nvCxnSpPr>
        <p:spPr>
          <a:xfrm>
            <a:off x="1134494" y="2413375"/>
            <a:ext cx="2059579" cy="1264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273058" y="3461971"/>
            <a:ext cx="57750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 smtClean="0"/>
              <a:t>I2C</a:t>
            </a:r>
            <a:endParaRPr lang="he-IL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392719" y="1638775"/>
            <a:ext cx="800219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 smtClean="0"/>
              <a:t>Heart Rate</a:t>
            </a:r>
            <a:endParaRPr lang="he-IL" sz="1100" dirty="0"/>
          </a:p>
        </p:txBody>
      </p:sp>
      <p:pic>
        <p:nvPicPr>
          <p:cNvPr id="34" name="תמונה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8199" y="4639880"/>
            <a:ext cx="688114" cy="116998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919165" y="5715797"/>
            <a:ext cx="566181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 err="1" smtClean="0"/>
              <a:t>PbHub</a:t>
            </a:r>
            <a:endParaRPr lang="he-IL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6797662" y="4078745"/>
            <a:ext cx="527710" cy="2308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900" dirty="0" smtClean="0"/>
              <a:t>PORT B</a:t>
            </a:r>
            <a:endParaRPr lang="he-IL" sz="900" dirty="0"/>
          </a:p>
        </p:txBody>
      </p:sp>
      <p:sp>
        <p:nvSpPr>
          <p:cNvPr id="39" name="TextBox 38"/>
          <p:cNvSpPr txBox="1"/>
          <p:nvPr/>
        </p:nvSpPr>
        <p:spPr>
          <a:xfrm>
            <a:off x="6360357" y="3028194"/>
            <a:ext cx="688009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 err="1" smtClean="0"/>
              <a:t>NeoPixel</a:t>
            </a:r>
            <a:endParaRPr lang="he-IL" sz="1100" dirty="0"/>
          </a:p>
        </p:txBody>
      </p:sp>
      <p:pic>
        <p:nvPicPr>
          <p:cNvPr id="40" name="תמונה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733" y="4748940"/>
            <a:ext cx="706705" cy="66992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581003" y="1880164"/>
            <a:ext cx="428322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 smtClean="0"/>
              <a:t>RGB</a:t>
            </a:r>
            <a:endParaRPr lang="he-IL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148753" y="4428664"/>
            <a:ext cx="1109599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 smtClean="0"/>
              <a:t>Vibration Motor</a:t>
            </a:r>
            <a:endParaRPr lang="he-IL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541797" y="5288060"/>
            <a:ext cx="502061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 smtClean="0"/>
              <a:t>PWM</a:t>
            </a:r>
            <a:endParaRPr lang="he-IL" sz="1100" dirty="0"/>
          </a:p>
        </p:txBody>
      </p:sp>
      <p:pic>
        <p:nvPicPr>
          <p:cNvPr id="45" name="תמונה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4259" y="1250286"/>
            <a:ext cx="915749" cy="588984"/>
          </a:xfrm>
          <a:prstGeom prst="rect">
            <a:avLst/>
          </a:prstGeom>
        </p:spPr>
      </p:pic>
      <p:pic>
        <p:nvPicPr>
          <p:cNvPr id="46" name="תמונה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22219" y="1102637"/>
            <a:ext cx="963676" cy="77311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716839" y="3886994"/>
            <a:ext cx="57750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 smtClean="0"/>
              <a:t>I2C</a:t>
            </a:r>
            <a:endParaRPr lang="he-IL" sz="1100" dirty="0"/>
          </a:p>
        </p:txBody>
      </p:sp>
      <p:sp>
        <p:nvSpPr>
          <p:cNvPr id="49" name="TextBox 48"/>
          <p:cNvSpPr txBox="1"/>
          <p:nvPr/>
        </p:nvSpPr>
        <p:spPr>
          <a:xfrm>
            <a:off x="4465047" y="909269"/>
            <a:ext cx="1220206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 smtClean="0"/>
              <a:t>Thermometer 8x8</a:t>
            </a:r>
            <a:endParaRPr lang="he-IL" sz="1100" dirty="0"/>
          </a:p>
        </p:txBody>
      </p:sp>
      <p:pic>
        <p:nvPicPr>
          <p:cNvPr id="51" name="תמונה 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83899" y="3129608"/>
            <a:ext cx="730347" cy="23084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9393608" y="3272725"/>
            <a:ext cx="86909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/>
              <a:t>I2C</a:t>
            </a:r>
            <a:endParaRPr lang="he-IL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9486780" y="2941772"/>
            <a:ext cx="88363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/>
              <a:t>Speaker</a:t>
            </a:r>
            <a:endParaRPr lang="he-IL" sz="1200" dirty="0"/>
          </a:p>
        </p:txBody>
      </p:sp>
      <p:pic>
        <p:nvPicPr>
          <p:cNvPr id="54" name="תמונה 5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90476" y="5651038"/>
            <a:ext cx="1203325" cy="7430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334265" y="4690553"/>
            <a:ext cx="526106" cy="2308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900" dirty="0" smtClean="0"/>
              <a:t>PORT C</a:t>
            </a:r>
            <a:endParaRPr lang="he-IL" sz="900" dirty="0"/>
          </a:p>
        </p:txBody>
      </p:sp>
      <p:sp>
        <p:nvSpPr>
          <p:cNvPr id="56" name="TextBox 55"/>
          <p:cNvSpPr txBox="1"/>
          <p:nvPr/>
        </p:nvSpPr>
        <p:spPr>
          <a:xfrm>
            <a:off x="6271207" y="5094069"/>
            <a:ext cx="502061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 smtClean="0"/>
              <a:t>UART</a:t>
            </a:r>
            <a:endParaRPr lang="he-IL" sz="1100" dirty="0"/>
          </a:p>
        </p:txBody>
      </p:sp>
      <p:cxnSp>
        <p:nvCxnSpPr>
          <p:cNvPr id="57" name="מחבר חץ ישר 56"/>
          <p:cNvCxnSpPr>
            <a:stCxn id="55" idx="1"/>
          </p:cNvCxnSpPr>
          <p:nvPr/>
        </p:nvCxnSpPr>
        <p:spPr>
          <a:xfrm>
            <a:off x="6334265" y="4805969"/>
            <a:ext cx="0" cy="7518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תמונה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336010">
            <a:off x="7024299" y="5502607"/>
            <a:ext cx="270763" cy="296862"/>
          </a:xfrm>
          <a:prstGeom prst="rect">
            <a:avLst/>
          </a:prstGeom>
        </p:spPr>
      </p:pic>
      <p:pic>
        <p:nvPicPr>
          <p:cNvPr id="59" name="תמונה 5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7120874">
            <a:off x="6873944" y="4518371"/>
            <a:ext cx="270763" cy="296862"/>
          </a:xfrm>
          <a:prstGeom prst="rect">
            <a:avLst/>
          </a:prstGeom>
        </p:spPr>
      </p:pic>
      <p:cxnSp>
        <p:nvCxnSpPr>
          <p:cNvPr id="60" name="מחבר מרפקי 59"/>
          <p:cNvCxnSpPr>
            <a:stCxn id="58" idx="0"/>
          </p:cNvCxnSpPr>
          <p:nvPr/>
        </p:nvCxnSpPr>
        <p:spPr>
          <a:xfrm flipH="1" flipV="1">
            <a:off x="7211915" y="4690553"/>
            <a:ext cx="70238" cy="876627"/>
          </a:xfrm>
          <a:prstGeom prst="bentConnector4">
            <a:avLst>
              <a:gd name="adj1" fmla="val -325465"/>
              <a:gd name="adj2" fmla="val 10004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554728" y="5051078"/>
            <a:ext cx="417102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 err="1" smtClean="0"/>
              <a:t>Wifi</a:t>
            </a:r>
            <a:endParaRPr lang="he-IL" sz="1100" dirty="0"/>
          </a:p>
        </p:txBody>
      </p:sp>
      <p:sp>
        <p:nvSpPr>
          <p:cNvPr id="62" name="TextBox 61"/>
          <p:cNvSpPr txBox="1"/>
          <p:nvPr/>
        </p:nvSpPr>
        <p:spPr>
          <a:xfrm>
            <a:off x="5959162" y="6394098"/>
            <a:ext cx="901209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 smtClean="0"/>
              <a:t>Raspberry Pi</a:t>
            </a:r>
            <a:endParaRPr lang="he-IL" sz="1100" dirty="0"/>
          </a:p>
        </p:txBody>
      </p:sp>
      <p:cxnSp>
        <p:nvCxnSpPr>
          <p:cNvPr id="66" name="מחבר מרפקי 65"/>
          <p:cNvCxnSpPr>
            <a:endCxn id="34" idx="0"/>
          </p:cNvCxnSpPr>
          <p:nvPr/>
        </p:nvCxnSpPr>
        <p:spPr>
          <a:xfrm rot="10800000" flipV="1">
            <a:off x="2202256" y="4093662"/>
            <a:ext cx="1102758" cy="5462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מחבר מרפקי 68"/>
          <p:cNvCxnSpPr>
            <a:stCxn id="29" idx="1"/>
            <a:endCxn id="10" idx="0"/>
          </p:cNvCxnSpPr>
          <p:nvPr/>
        </p:nvCxnSpPr>
        <p:spPr>
          <a:xfrm rot="10800000" flipV="1">
            <a:off x="6392140" y="2559978"/>
            <a:ext cx="20570" cy="13479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parkFun Logic Level Converter - Bi-Directional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290" y="2023438"/>
            <a:ext cx="888283" cy="88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מחבר מרפקי 74"/>
          <p:cNvCxnSpPr/>
          <p:nvPr/>
        </p:nvCxnSpPr>
        <p:spPr>
          <a:xfrm rot="5400000">
            <a:off x="3547344" y="3035667"/>
            <a:ext cx="786722" cy="2413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מחבר מרפקי 80"/>
          <p:cNvCxnSpPr>
            <a:stCxn id="46" idx="2"/>
            <a:endCxn id="1026" idx="3"/>
          </p:cNvCxnSpPr>
          <p:nvPr/>
        </p:nvCxnSpPr>
        <p:spPr>
          <a:xfrm rot="5400000">
            <a:off x="4506400" y="1869922"/>
            <a:ext cx="591831" cy="6034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מחבר מרפקי 82"/>
          <p:cNvCxnSpPr>
            <a:endCxn id="1026" idx="1"/>
          </p:cNvCxnSpPr>
          <p:nvPr/>
        </p:nvCxnSpPr>
        <p:spPr>
          <a:xfrm rot="16200000" flipH="1">
            <a:off x="3131699" y="1986989"/>
            <a:ext cx="622258" cy="3389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135671" y="3001905"/>
            <a:ext cx="57750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 smtClean="0"/>
              <a:t>I2C</a:t>
            </a:r>
            <a:endParaRPr lang="he-IL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4656750" y="2083605"/>
            <a:ext cx="57750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 smtClean="0"/>
              <a:t>I2C</a:t>
            </a:r>
            <a:endParaRPr lang="he-IL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878610" y="2066823"/>
            <a:ext cx="57750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 smtClean="0"/>
              <a:t>I2C</a:t>
            </a:r>
            <a:endParaRPr lang="he-IL" sz="1100" dirty="0"/>
          </a:p>
        </p:txBody>
      </p:sp>
      <p:cxnSp>
        <p:nvCxnSpPr>
          <p:cNvPr id="89" name="מחבר מרפקי 88"/>
          <p:cNvCxnSpPr/>
          <p:nvPr/>
        </p:nvCxnSpPr>
        <p:spPr>
          <a:xfrm rot="16200000" flipH="1">
            <a:off x="3134578" y="3081938"/>
            <a:ext cx="1109777" cy="11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מחבר חץ ישר 91"/>
          <p:cNvCxnSpPr>
            <a:endCxn id="34" idx="1"/>
          </p:cNvCxnSpPr>
          <p:nvPr/>
        </p:nvCxnSpPr>
        <p:spPr>
          <a:xfrm>
            <a:off x="980268" y="5181883"/>
            <a:ext cx="877931" cy="42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מחבר חץ ישר 93"/>
          <p:cNvCxnSpPr>
            <a:stCxn id="27" idx="0"/>
            <a:endCxn id="34" idx="3"/>
          </p:cNvCxnSpPr>
          <p:nvPr/>
        </p:nvCxnSpPr>
        <p:spPr>
          <a:xfrm flipH="1" flipV="1">
            <a:off x="2546313" y="5224874"/>
            <a:ext cx="1355258" cy="6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AutoShape 6" descr="HW-613 Adjustable DC To DC Buck Converter Module 3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1" name="תמונה 10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4671550" y="2721719"/>
            <a:ext cx="512104" cy="358552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4435779" y="2972765"/>
            <a:ext cx="1210588" cy="25391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050" dirty="0" smtClean="0"/>
              <a:t>Power(Step Down)</a:t>
            </a:r>
            <a:endParaRPr lang="he-IL" sz="1050" dirty="0"/>
          </a:p>
        </p:txBody>
      </p:sp>
      <p:sp>
        <p:nvSpPr>
          <p:cNvPr id="112" name="מלבן 111"/>
          <p:cNvSpPr/>
          <p:nvPr/>
        </p:nvSpPr>
        <p:spPr>
          <a:xfrm>
            <a:off x="2727503" y="1970354"/>
            <a:ext cx="2968414" cy="1431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3" name="TextBox 112"/>
          <p:cNvSpPr txBox="1"/>
          <p:nvPr/>
        </p:nvSpPr>
        <p:spPr>
          <a:xfrm>
            <a:off x="4978389" y="3385110"/>
            <a:ext cx="800219" cy="2462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000" dirty="0" smtClean="0"/>
              <a:t>Breadboard</a:t>
            </a:r>
            <a:endParaRPr lang="he-IL" sz="1000" dirty="0"/>
          </a:p>
        </p:txBody>
      </p:sp>
    </p:spTree>
    <p:extLst>
      <p:ext uri="{BB962C8B-B14F-4D97-AF65-F5344CB8AC3E}">
        <p14:creationId xmlns:p14="http://schemas.microsoft.com/office/powerpoint/2010/main" val="2747457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dirty="0" smtClean="0">
                <a:latin typeface="David" panose="020E0502060401010101" pitchFamily="34" charset="-79"/>
                <a:cs typeface="David" panose="020E0502060401010101" pitchFamily="34" charset="-79"/>
              </a:rPr>
              <a:t>מכונת מצבים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8/4/2023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7</a:t>
            </a:fld>
            <a:endParaRPr lang="en-US"/>
          </a:p>
        </p:txBody>
      </p:sp>
      <p:sp>
        <p:nvSpPr>
          <p:cNvPr id="99" name="AutoShape 6" descr="HW-613 Adjustable DC To DC Buck Converter Module 3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0" name="תמונה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790" y="1105574"/>
            <a:ext cx="6354789" cy="529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05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לוח זמנים מעודכן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8/4/2023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2" name="מציין מיקום תוכן 1">
            <a:extLst>
              <a:ext uri="{FF2B5EF4-FFF2-40B4-BE49-F238E27FC236}">
                <a16:creationId xmlns:a16="http://schemas.microsoft.com/office/drawing/2014/main" id="{82E7097B-9ADC-BA6B-5D75-C40C6537F1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2115426"/>
              </p:ext>
            </p:extLst>
          </p:nvPr>
        </p:nvGraphicFramePr>
        <p:xfrm>
          <a:off x="958856" y="1026218"/>
          <a:ext cx="10656040" cy="5387697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4033464">
                  <a:extLst>
                    <a:ext uri="{9D8B030D-6E8A-4147-A177-3AD203B41FA5}">
                      <a16:colId xmlns:a16="http://schemas.microsoft.com/office/drawing/2014/main" val="189410971"/>
                    </a:ext>
                  </a:extLst>
                </a:gridCol>
                <a:gridCol w="2008281">
                  <a:extLst>
                    <a:ext uri="{9D8B030D-6E8A-4147-A177-3AD203B41FA5}">
                      <a16:colId xmlns:a16="http://schemas.microsoft.com/office/drawing/2014/main" val="1133757809"/>
                    </a:ext>
                  </a:extLst>
                </a:gridCol>
                <a:gridCol w="1742480">
                  <a:extLst>
                    <a:ext uri="{9D8B030D-6E8A-4147-A177-3AD203B41FA5}">
                      <a16:colId xmlns:a16="http://schemas.microsoft.com/office/drawing/2014/main" val="4144590021"/>
                    </a:ext>
                  </a:extLst>
                </a:gridCol>
                <a:gridCol w="2871815">
                  <a:extLst>
                    <a:ext uri="{9D8B030D-6E8A-4147-A177-3AD203B41FA5}">
                      <a16:colId xmlns:a16="http://schemas.microsoft.com/office/drawing/2014/main" val="3779715789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cs typeface="David" panose="020E0502060401010101" pitchFamily="34" charset="-79"/>
                        </a:rPr>
                        <a:t>אבן דרך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cs typeface="David" panose="020E0502060401010101" pitchFamily="34" charset="-79"/>
                        </a:rPr>
                        <a:t>תאריך יעד לביצוע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cs typeface="David" panose="020E0502060401010101" pitchFamily="34" charset="-79"/>
                        </a:rPr>
                        <a:t>תאריך ביצוע בפועל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cs typeface="David" panose="020E0502060401010101" pitchFamily="34" charset="-79"/>
                        </a:rPr>
                        <a:t>הערות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395411628"/>
                  </a:ext>
                </a:extLst>
              </a:tr>
              <a:tr h="30689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הגדרת הפרויקט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01/05/23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01/05/23</a:t>
                      </a: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4028930682"/>
                  </a:ext>
                </a:extLst>
              </a:tr>
              <a:tr h="62222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הזמנת חומרה ורכיבים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15/5/23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12/06/2023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עיכוב בבחירת החומרה הרלוונטית ובהזמנתה עקב בעיות טכניות וכלכליות.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3704157725"/>
                  </a:ext>
                </a:extLst>
              </a:tr>
              <a:tr h="62222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כתיבת תוכנה (פאזה 1)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15/6/23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01/08/2023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בדיקות מודולים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4288314670"/>
                  </a:ext>
                </a:extLst>
              </a:tr>
              <a:tr h="21468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קבלת חומרה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20/6/23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4283633216"/>
                  </a:ext>
                </a:extLst>
              </a:tr>
              <a:tr h="22806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בניית </a:t>
                      </a:r>
                      <a:r>
                        <a:rPr lang="en-US" sz="12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UX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29/6/23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טרם החל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עיכוב בשל תקופת מבחנים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3237204592"/>
                  </a:ext>
                </a:extLst>
              </a:tr>
              <a:tr h="22261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הגשת מצגת האמצע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29/6/23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24/08/2023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688947570"/>
                  </a:ext>
                </a:extLst>
              </a:tr>
              <a:tr h="45881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המשך כתיבת תוכנה (פאזה 2)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30/9/23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תכנות מערכת הפעלה,</a:t>
                      </a:r>
                    </a:p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הצגת פלטים למסך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3867149296"/>
                  </a:ext>
                </a:extLst>
              </a:tr>
              <a:tr h="218079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בדיקות </a:t>
                      </a:r>
                      <a:r>
                        <a:rPr lang="he-IL" sz="12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מודולים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30/10/23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1200" dirty="0">
                        <a:effectLst/>
                        <a:latin typeface="+mn-lt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1209099590"/>
                  </a:ext>
                </a:extLst>
              </a:tr>
              <a:tr h="4588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WIFI &amp; UART</a:t>
                      </a:r>
                      <a:endParaRPr lang="he-IL" sz="1200" dirty="0">
                        <a:latin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20/10/23</a:t>
                      </a:r>
                      <a:endParaRPr lang="he-IL" sz="120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934210420"/>
                  </a:ext>
                </a:extLst>
              </a:tr>
              <a:tr h="22806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בדיקות </a:t>
                      </a:r>
                      <a:r>
                        <a:rPr lang="he-IL" sz="12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אינטגרציה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30/11/23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570109053"/>
                  </a:ext>
                </a:extLst>
              </a:tr>
              <a:tr h="30689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הצגת תוצאות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1/12/23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1562974853"/>
                  </a:ext>
                </a:extLst>
              </a:tr>
              <a:tr h="21485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תיעוד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1/1/24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1629095646"/>
                  </a:ext>
                </a:extLst>
              </a:tr>
              <a:tr h="21485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הגשת הפוסטר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סוף סמס' א' תשפ"ד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69178457"/>
                  </a:ext>
                </a:extLst>
              </a:tr>
              <a:tr h="21485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סיום הפרויקט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סוף סמס' א' תשפ"ד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3254422582"/>
                  </a:ext>
                </a:extLst>
              </a:tr>
            </a:tbl>
          </a:graphicData>
        </a:graphic>
      </p:graphicFrame>
      <p:pic>
        <p:nvPicPr>
          <p:cNvPr id="3" name="תמונה 2">
            <a:extLst>
              <a:ext uri="{FF2B5EF4-FFF2-40B4-BE49-F238E27FC236}">
                <a16:creationId xmlns:a16="http://schemas.microsoft.com/office/drawing/2014/main" id="{AEC3B9D5-A63C-3B59-E6A6-D001863FC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875" y="244204"/>
            <a:ext cx="1769706" cy="63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83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484</Words>
  <Application>Microsoft Office PowerPoint</Application>
  <PresentationFormat>מסך רחב</PresentationFormat>
  <Paragraphs>121</Paragraphs>
  <Slides>8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David</vt:lpstr>
      <vt:lpstr>Symbol</vt:lpstr>
      <vt:lpstr>Times New Roman</vt:lpstr>
      <vt:lpstr>Office Theme</vt:lpstr>
      <vt:lpstr>מערכת חישה וטלמטריה </vt:lpstr>
      <vt:lpstr>נושא הפרויקט</vt:lpstr>
      <vt:lpstr>נושא הפרויקט</vt:lpstr>
      <vt:lpstr>דרישות המערכת המעודכנת</vt:lpstr>
      <vt:lpstr>דרישות המערכת המעודכנת</vt:lpstr>
      <vt:lpstr>דיאגרמת בלוקים</vt:lpstr>
      <vt:lpstr>מכונת מצבים</vt:lpstr>
      <vt:lpstr>לוח זמנים מעודכן</vt:lpstr>
    </vt:vector>
  </TitlesOfParts>
  <Company>TAU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Fainguelernt</dc:creator>
  <cp:lastModifiedBy>yonatan.amir@outlook.co.il</cp:lastModifiedBy>
  <cp:revision>42</cp:revision>
  <dcterms:created xsi:type="dcterms:W3CDTF">2021-12-15T06:30:50Z</dcterms:created>
  <dcterms:modified xsi:type="dcterms:W3CDTF">2023-08-04T13:09:34Z</dcterms:modified>
</cp:coreProperties>
</file>